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62" r:id="rId5"/>
    <p:sldId id="258" r:id="rId6"/>
    <p:sldId id="259" r:id="rId7"/>
    <p:sldId id="264" r:id="rId8"/>
    <p:sldId id="260" r:id="rId9"/>
    <p:sldId id="261"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74"/>
    <a:srgbClr val="010E47"/>
    <a:srgbClr val="004254"/>
    <a:srgbClr val="F7F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11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C539-9274-EA4D-B6BF-6CD3683EEA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E85340-71EA-28AE-D5CE-10E1E72C96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90A2FB-EC4B-F20C-9562-9CA41B48A04E}"/>
              </a:ext>
            </a:extLst>
          </p:cNvPr>
          <p:cNvSpPr>
            <a:spLocks noGrp="1"/>
          </p:cNvSpPr>
          <p:nvPr>
            <p:ph type="dt" sz="half" idx="10"/>
          </p:nvPr>
        </p:nvSpPr>
        <p:spPr/>
        <p:txBody>
          <a:bodyPr/>
          <a:lstStyle/>
          <a:p>
            <a:fld id="{9EDB7730-8F82-4D39-8A8A-B195DFD80778}" type="datetimeFigureOut">
              <a:rPr lang="en-US" smtClean="0"/>
              <a:t>5/21/2023</a:t>
            </a:fld>
            <a:endParaRPr lang="en-US"/>
          </a:p>
        </p:txBody>
      </p:sp>
      <p:sp>
        <p:nvSpPr>
          <p:cNvPr id="5" name="Footer Placeholder 4">
            <a:extLst>
              <a:ext uri="{FF2B5EF4-FFF2-40B4-BE49-F238E27FC236}">
                <a16:creationId xmlns:a16="http://schemas.microsoft.com/office/drawing/2014/main" id="{4A194F53-1D79-DEC6-1850-7C2F19394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0DC4E-671B-6ACE-8FC8-F0B97D41DDB8}"/>
              </a:ext>
            </a:extLst>
          </p:cNvPr>
          <p:cNvSpPr>
            <a:spLocks noGrp="1"/>
          </p:cNvSpPr>
          <p:nvPr>
            <p:ph type="sldNum" sz="quarter" idx="12"/>
          </p:nvPr>
        </p:nvSpPr>
        <p:spPr/>
        <p:txBody>
          <a:bodyPr/>
          <a:lstStyle/>
          <a:p>
            <a:fld id="{F21B3E44-8C41-4899-97CF-E51D41F23B83}" type="slidenum">
              <a:rPr lang="en-US" smtClean="0"/>
              <a:t>‹#›</a:t>
            </a:fld>
            <a:endParaRPr lang="en-US"/>
          </a:p>
        </p:txBody>
      </p:sp>
    </p:spTree>
    <p:extLst>
      <p:ext uri="{BB962C8B-B14F-4D97-AF65-F5344CB8AC3E}">
        <p14:creationId xmlns:p14="http://schemas.microsoft.com/office/powerpoint/2010/main" val="388507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9BCB2-226F-7754-60D3-9319B7D9A8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83C746-5E37-2653-E185-C5A72EB0ED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7F895A-54CA-9F9B-3863-CB576C54CFA6}"/>
              </a:ext>
            </a:extLst>
          </p:cNvPr>
          <p:cNvSpPr>
            <a:spLocks noGrp="1"/>
          </p:cNvSpPr>
          <p:nvPr>
            <p:ph type="dt" sz="half" idx="10"/>
          </p:nvPr>
        </p:nvSpPr>
        <p:spPr/>
        <p:txBody>
          <a:bodyPr/>
          <a:lstStyle/>
          <a:p>
            <a:fld id="{9EDB7730-8F82-4D39-8A8A-B195DFD80778}" type="datetimeFigureOut">
              <a:rPr lang="en-US" smtClean="0"/>
              <a:t>5/21/2023</a:t>
            </a:fld>
            <a:endParaRPr lang="en-US"/>
          </a:p>
        </p:txBody>
      </p:sp>
      <p:sp>
        <p:nvSpPr>
          <p:cNvPr id="5" name="Footer Placeholder 4">
            <a:extLst>
              <a:ext uri="{FF2B5EF4-FFF2-40B4-BE49-F238E27FC236}">
                <a16:creationId xmlns:a16="http://schemas.microsoft.com/office/drawing/2014/main" id="{791E7E3D-4999-9273-B010-D2652848C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67FC2-C99D-38C4-4C43-34279BE8A71B}"/>
              </a:ext>
            </a:extLst>
          </p:cNvPr>
          <p:cNvSpPr>
            <a:spLocks noGrp="1"/>
          </p:cNvSpPr>
          <p:nvPr>
            <p:ph type="sldNum" sz="quarter" idx="12"/>
          </p:nvPr>
        </p:nvSpPr>
        <p:spPr/>
        <p:txBody>
          <a:bodyPr/>
          <a:lstStyle/>
          <a:p>
            <a:fld id="{F21B3E44-8C41-4899-97CF-E51D41F23B83}" type="slidenum">
              <a:rPr lang="en-US" smtClean="0"/>
              <a:t>‹#›</a:t>
            </a:fld>
            <a:endParaRPr lang="en-US"/>
          </a:p>
        </p:txBody>
      </p:sp>
    </p:spTree>
    <p:extLst>
      <p:ext uri="{BB962C8B-B14F-4D97-AF65-F5344CB8AC3E}">
        <p14:creationId xmlns:p14="http://schemas.microsoft.com/office/powerpoint/2010/main" val="300787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B02B44-006D-E86D-3295-6A176D6D61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2022BB-7CD5-2667-9221-B92D86FEB7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76E9E-A488-017E-59FA-E29B2B1028F7}"/>
              </a:ext>
            </a:extLst>
          </p:cNvPr>
          <p:cNvSpPr>
            <a:spLocks noGrp="1"/>
          </p:cNvSpPr>
          <p:nvPr>
            <p:ph type="dt" sz="half" idx="10"/>
          </p:nvPr>
        </p:nvSpPr>
        <p:spPr/>
        <p:txBody>
          <a:bodyPr/>
          <a:lstStyle/>
          <a:p>
            <a:fld id="{9EDB7730-8F82-4D39-8A8A-B195DFD80778}" type="datetimeFigureOut">
              <a:rPr lang="en-US" smtClean="0"/>
              <a:t>5/21/2023</a:t>
            </a:fld>
            <a:endParaRPr lang="en-US"/>
          </a:p>
        </p:txBody>
      </p:sp>
      <p:sp>
        <p:nvSpPr>
          <p:cNvPr id="5" name="Footer Placeholder 4">
            <a:extLst>
              <a:ext uri="{FF2B5EF4-FFF2-40B4-BE49-F238E27FC236}">
                <a16:creationId xmlns:a16="http://schemas.microsoft.com/office/drawing/2014/main" id="{ABDC7F4E-A380-8AD4-58E4-A8E0089A8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28591-7749-5604-B338-ED17E9DA8DD1}"/>
              </a:ext>
            </a:extLst>
          </p:cNvPr>
          <p:cNvSpPr>
            <a:spLocks noGrp="1"/>
          </p:cNvSpPr>
          <p:nvPr>
            <p:ph type="sldNum" sz="quarter" idx="12"/>
          </p:nvPr>
        </p:nvSpPr>
        <p:spPr/>
        <p:txBody>
          <a:bodyPr/>
          <a:lstStyle/>
          <a:p>
            <a:fld id="{F21B3E44-8C41-4899-97CF-E51D41F23B83}" type="slidenum">
              <a:rPr lang="en-US" smtClean="0"/>
              <a:t>‹#›</a:t>
            </a:fld>
            <a:endParaRPr lang="en-US"/>
          </a:p>
        </p:txBody>
      </p:sp>
    </p:spTree>
    <p:extLst>
      <p:ext uri="{BB962C8B-B14F-4D97-AF65-F5344CB8AC3E}">
        <p14:creationId xmlns:p14="http://schemas.microsoft.com/office/powerpoint/2010/main" val="3148291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0FBE-4B2B-4053-9A25-37B9A75526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FCAF6-64E4-33D9-7A4D-10AC2A2C3F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782E4-C802-243C-4E57-53A30250B710}"/>
              </a:ext>
            </a:extLst>
          </p:cNvPr>
          <p:cNvSpPr>
            <a:spLocks noGrp="1"/>
          </p:cNvSpPr>
          <p:nvPr>
            <p:ph type="dt" sz="half" idx="10"/>
          </p:nvPr>
        </p:nvSpPr>
        <p:spPr/>
        <p:txBody>
          <a:bodyPr/>
          <a:lstStyle/>
          <a:p>
            <a:fld id="{9EDB7730-8F82-4D39-8A8A-B195DFD80778}" type="datetimeFigureOut">
              <a:rPr lang="en-US" smtClean="0"/>
              <a:t>5/21/2023</a:t>
            </a:fld>
            <a:endParaRPr lang="en-US"/>
          </a:p>
        </p:txBody>
      </p:sp>
      <p:sp>
        <p:nvSpPr>
          <p:cNvPr id="5" name="Footer Placeholder 4">
            <a:extLst>
              <a:ext uri="{FF2B5EF4-FFF2-40B4-BE49-F238E27FC236}">
                <a16:creationId xmlns:a16="http://schemas.microsoft.com/office/drawing/2014/main" id="{51E52FBC-B0F2-85B3-05EA-0CC04B1983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5E87B-E147-9C56-8AD1-A867CBB42574}"/>
              </a:ext>
            </a:extLst>
          </p:cNvPr>
          <p:cNvSpPr>
            <a:spLocks noGrp="1"/>
          </p:cNvSpPr>
          <p:nvPr>
            <p:ph type="sldNum" sz="quarter" idx="12"/>
          </p:nvPr>
        </p:nvSpPr>
        <p:spPr/>
        <p:txBody>
          <a:bodyPr/>
          <a:lstStyle/>
          <a:p>
            <a:fld id="{F21B3E44-8C41-4899-97CF-E51D41F23B83}" type="slidenum">
              <a:rPr lang="en-US" smtClean="0"/>
              <a:t>‹#›</a:t>
            </a:fld>
            <a:endParaRPr lang="en-US"/>
          </a:p>
        </p:txBody>
      </p:sp>
    </p:spTree>
    <p:extLst>
      <p:ext uri="{BB962C8B-B14F-4D97-AF65-F5344CB8AC3E}">
        <p14:creationId xmlns:p14="http://schemas.microsoft.com/office/powerpoint/2010/main" val="181838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4FD5-37E2-FE24-58E0-27548E027E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6B86DD-EB6B-1B4D-7664-008408AFD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FE6C56-53F0-49FD-6747-9E574ECC3FAB}"/>
              </a:ext>
            </a:extLst>
          </p:cNvPr>
          <p:cNvSpPr>
            <a:spLocks noGrp="1"/>
          </p:cNvSpPr>
          <p:nvPr>
            <p:ph type="dt" sz="half" idx="10"/>
          </p:nvPr>
        </p:nvSpPr>
        <p:spPr/>
        <p:txBody>
          <a:bodyPr/>
          <a:lstStyle/>
          <a:p>
            <a:fld id="{9EDB7730-8F82-4D39-8A8A-B195DFD80778}" type="datetimeFigureOut">
              <a:rPr lang="en-US" smtClean="0"/>
              <a:t>5/21/2023</a:t>
            </a:fld>
            <a:endParaRPr lang="en-US"/>
          </a:p>
        </p:txBody>
      </p:sp>
      <p:sp>
        <p:nvSpPr>
          <p:cNvPr id="5" name="Footer Placeholder 4">
            <a:extLst>
              <a:ext uri="{FF2B5EF4-FFF2-40B4-BE49-F238E27FC236}">
                <a16:creationId xmlns:a16="http://schemas.microsoft.com/office/drawing/2014/main" id="{544A3516-5C18-0A40-D4AC-9C7361FFC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19F6C-3BCD-F1F1-48A3-5C4D99C60209}"/>
              </a:ext>
            </a:extLst>
          </p:cNvPr>
          <p:cNvSpPr>
            <a:spLocks noGrp="1"/>
          </p:cNvSpPr>
          <p:nvPr>
            <p:ph type="sldNum" sz="quarter" idx="12"/>
          </p:nvPr>
        </p:nvSpPr>
        <p:spPr/>
        <p:txBody>
          <a:bodyPr/>
          <a:lstStyle/>
          <a:p>
            <a:fld id="{F21B3E44-8C41-4899-97CF-E51D41F23B83}" type="slidenum">
              <a:rPr lang="en-US" smtClean="0"/>
              <a:t>‹#›</a:t>
            </a:fld>
            <a:endParaRPr lang="en-US"/>
          </a:p>
        </p:txBody>
      </p:sp>
    </p:spTree>
    <p:extLst>
      <p:ext uri="{BB962C8B-B14F-4D97-AF65-F5344CB8AC3E}">
        <p14:creationId xmlns:p14="http://schemas.microsoft.com/office/powerpoint/2010/main" val="2191602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D586-52F6-3A55-347B-105EDA72A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089A32-6A6A-139F-BAB9-10CED894E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B04176-5224-FB00-9628-F667F83F7C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9B037A-B047-74AC-A094-38A3035471B2}"/>
              </a:ext>
            </a:extLst>
          </p:cNvPr>
          <p:cNvSpPr>
            <a:spLocks noGrp="1"/>
          </p:cNvSpPr>
          <p:nvPr>
            <p:ph type="dt" sz="half" idx="10"/>
          </p:nvPr>
        </p:nvSpPr>
        <p:spPr/>
        <p:txBody>
          <a:bodyPr/>
          <a:lstStyle/>
          <a:p>
            <a:fld id="{9EDB7730-8F82-4D39-8A8A-B195DFD80778}" type="datetimeFigureOut">
              <a:rPr lang="en-US" smtClean="0"/>
              <a:t>5/21/2023</a:t>
            </a:fld>
            <a:endParaRPr lang="en-US"/>
          </a:p>
        </p:txBody>
      </p:sp>
      <p:sp>
        <p:nvSpPr>
          <p:cNvPr id="6" name="Footer Placeholder 5">
            <a:extLst>
              <a:ext uri="{FF2B5EF4-FFF2-40B4-BE49-F238E27FC236}">
                <a16:creationId xmlns:a16="http://schemas.microsoft.com/office/drawing/2014/main" id="{5088CEE9-4E3C-61EA-BC7D-BDB203DCAD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07B28-C87D-0D21-E7AF-3C5708967578}"/>
              </a:ext>
            </a:extLst>
          </p:cNvPr>
          <p:cNvSpPr>
            <a:spLocks noGrp="1"/>
          </p:cNvSpPr>
          <p:nvPr>
            <p:ph type="sldNum" sz="quarter" idx="12"/>
          </p:nvPr>
        </p:nvSpPr>
        <p:spPr/>
        <p:txBody>
          <a:bodyPr/>
          <a:lstStyle/>
          <a:p>
            <a:fld id="{F21B3E44-8C41-4899-97CF-E51D41F23B83}" type="slidenum">
              <a:rPr lang="en-US" smtClean="0"/>
              <a:t>‹#›</a:t>
            </a:fld>
            <a:endParaRPr lang="en-US"/>
          </a:p>
        </p:txBody>
      </p:sp>
    </p:spTree>
    <p:extLst>
      <p:ext uri="{BB962C8B-B14F-4D97-AF65-F5344CB8AC3E}">
        <p14:creationId xmlns:p14="http://schemas.microsoft.com/office/powerpoint/2010/main" val="2465721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9351-AEAE-DE6A-5914-7A532835E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40EE19-0C56-07CA-CF9C-E56444FE46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571A49-BBF7-B03B-904A-6B07684F53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BDF213-8243-B7ED-9F7F-3E1761479C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E1DEED-DC32-2539-2B9E-3C34A166D1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D067F4-64F0-1ACA-1FE9-A5789F33B3BB}"/>
              </a:ext>
            </a:extLst>
          </p:cNvPr>
          <p:cNvSpPr>
            <a:spLocks noGrp="1"/>
          </p:cNvSpPr>
          <p:nvPr>
            <p:ph type="dt" sz="half" idx="10"/>
          </p:nvPr>
        </p:nvSpPr>
        <p:spPr/>
        <p:txBody>
          <a:bodyPr/>
          <a:lstStyle/>
          <a:p>
            <a:fld id="{9EDB7730-8F82-4D39-8A8A-B195DFD80778}" type="datetimeFigureOut">
              <a:rPr lang="en-US" smtClean="0"/>
              <a:t>5/21/2023</a:t>
            </a:fld>
            <a:endParaRPr lang="en-US"/>
          </a:p>
        </p:txBody>
      </p:sp>
      <p:sp>
        <p:nvSpPr>
          <p:cNvPr id="8" name="Footer Placeholder 7">
            <a:extLst>
              <a:ext uri="{FF2B5EF4-FFF2-40B4-BE49-F238E27FC236}">
                <a16:creationId xmlns:a16="http://schemas.microsoft.com/office/drawing/2014/main" id="{968BE22F-F885-1546-A33F-590C535678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798486-DEA4-574F-A1B1-AA797F07B442}"/>
              </a:ext>
            </a:extLst>
          </p:cNvPr>
          <p:cNvSpPr>
            <a:spLocks noGrp="1"/>
          </p:cNvSpPr>
          <p:nvPr>
            <p:ph type="sldNum" sz="quarter" idx="12"/>
          </p:nvPr>
        </p:nvSpPr>
        <p:spPr/>
        <p:txBody>
          <a:bodyPr/>
          <a:lstStyle/>
          <a:p>
            <a:fld id="{F21B3E44-8C41-4899-97CF-E51D41F23B83}" type="slidenum">
              <a:rPr lang="en-US" smtClean="0"/>
              <a:t>‹#›</a:t>
            </a:fld>
            <a:endParaRPr lang="en-US"/>
          </a:p>
        </p:txBody>
      </p:sp>
    </p:spTree>
    <p:extLst>
      <p:ext uri="{BB962C8B-B14F-4D97-AF65-F5344CB8AC3E}">
        <p14:creationId xmlns:p14="http://schemas.microsoft.com/office/powerpoint/2010/main" val="880182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82DB-26D6-1C20-85B6-DB298AE0E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993775-B8A1-AF66-1F97-7119E45FE9F9}"/>
              </a:ext>
            </a:extLst>
          </p:cNvPr>
          <p:cNvSpPr>
            <a:spLocks noGrp="1"/>
          </p:cNvSpPr>
          <p:nvPr>
            <p:ph type="dt" sz="half" idx="10"/>
          </p:nvPr>
        </p:nvSpPr>
        <p:spPr/>
        <p:txBody>
          <a:bodyPr/>
          <a:lstStyle/>
          <a:p>
            <a:fld id="{9EDB7730-8F82-4D39-8A8A-B195DFD80778}" type="datetimeFigureOut">
              <a:rPr lang="en-US" smtClean="0"/>
              <a:t>5/21/2023</a:t>
            </a:fld>
            <a:endParaRPr lang="en-US"/>
          </a:p>
        </p:txBody>
      </p:sp>
      <p:sp>
        <p:nvSpPr>
          <p:cNvPr id="4" name="Footer Placeholder 3">
            <a:extLst>
              <a:ext uri="{FF2B5EF4-FFF2-40B4-BE49-F238E27FC236}">
                <a16:creationId xmlns:a16="http://schemas.microsoft.com/office/drawing/2014/main" id="{DC3E18B1-73BD-ABE2-287C-DC75F7AB9E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513751-211E-1550-308F-60C4DCE6E842}"/>
              </a:ext>
            </a:extLst>
          </p:cNvPr>
          <p:cNvSpPr>
            <a:spLocks noGrp="1"/>
          </p:cNvSpPr>
          <p:nvPr>
            <p:ph type="sldNum" sz="quarter" idx="12"/>
          </p:nvPr>
        </p:nvSpPr>
        <p:spPr/>
        <p:txBody>
          <a:bodyPr/>
          <a:lstStyle/>
          <a:p>
            <a:fld id="{F21B3E44-8C41-4899-97CF-E51D41F23B83}" type="slidenum">
              <a:rPr lang="en-US" smtClean="0"/>
              <a:t>‹#›</a:t>
            </a:fld>
            <a:endParaRPr lang="en-US"/>
          </a:p>
        </p:txBody>
      </p:sp>
    </p:spTree>
    <p:extLst>
      <p:ext uri="{BB962C8B-B14F-4D97-AF65-F5344CB8AC3E}">
        <p14:creationId xmlns:p14="http://schemas.microsoft.com/office/powerpoint/2010/main" val="634027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CD717A-2CE9-A063-B14B-F65F6707E634}"/>
              </a:ext>
            </a:extLst>
          </p:cNvPr>
          <p:cNvSpPr>
            <a:spLocks noGrp="1"/>
          </p:cNvSpPr>
          <p:nvPr>
            <p:ph type="dt" sz="half" idx="10"/>
          </p:nvPr>
        </p:nvSpPr>
        <p:spPr/>
        <p:txBody>
          <a:bodyPr/>
          <a:lstStyle/>
          <a:p>
            <a:fld id="{9EDB7730-8F82-4D39-8A8A-B195DFD80778}" type="datetimeFigureOut">
              <a:rPr lang="en-US" smtClean="0"/>
              <a:t>5/21/2023</a:t>
            </a:fld>
            <a:endParaRPr lang="en-US"/>
          </a:p>
        </p:txBody>
      </p:sp>
      <p:sp>
        <p:nvSpPr>
          <p:cNvPr id="3" name="Footer Placeholder 2">
            <a:extLst>
              <a:ext uri="{FF2B5EF4-FFF2-40B4-BE49-F238E27FC236}">
                <a16:creationId xmlns:a16="http://schemas.microsoft.com/office/drawing/2014/main" id="{C263C10B-45EB-217A-5F50-5E6302660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B61E6A-D492-557A-C9E2-846BE95E360C}"/>
              </a:ext>
            </a:extLst>
          </p:cNvPr>
          <p:cNvSpPr>
            <a:spLocks noGrp="1"/>
          </p:cNvSpPr>
          <p:nvPr>
            <p:ph type="sldNum" sz="quarter" idx="12"/>
          </p:nvPr>
        </p:nvSpPr>
        <p:spPr/>
        <p:txBody>
          <a:bodyPr/>
          <a:lstStyle/>
          <a:p>
            <a:fld id="{F21B3E44-8C41-4899-97CF-E51D41F23B83}" type="slidenum">
              <a:rPr lang="en-US" smtClean="0"/>
              <a:t>‹#›</a:t>
            </a:fld>
            <a:endParaRPr lang="en-US"/>
          </a:p>
        </p:txBody>
      </p:sp>
    </p:spTree>
    <p:extLst>
      <p:ext uri="{BB962C8B-B14F-4D97-AF65-F5344CB8AC3E}">
        <p14:creationId xmlns:p14="http://schemas.microsoft.com/office/powerpoint/2010/main" val="2848769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D7AB-9CB0-E2B9-0B77-A43E5E051E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9CF73-1858-27C9-9A58-8EF82EF8C9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E622EB-BEA1-77A9-535F-EC64710E7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C6B23-ADAE-9B6C-57EC-D1D3C2CDE7E8}"/>
              </a:ext>
            </a:extLst>
          </p:cNvPr>
          <p:cNvSpPr>
            <a:spLocks noGrp="1"/>
          </p:cNvSpPr>
          <p:nvPr>
            <p:ph type="dt" sz="half" idx="10"/>
          </p:nvPr>
        </p:nvSpPr>
        <p:spPr/>
        <p:txBody>
          <a:bodyPr/>
          <a:lstStyle/>
          <a:p>
            <a:fld id="{9EDB7730-8F82-4D39-8A8A-B195DFD80778}" type="datetimeFigureOut">
              <a:rPr lang="en-US" smtClean="0"/>
              <a:t>5/21/2023</a:t>
            </a:fld>
            <a:endParaRPr lang="en-US"/>
          </a:p>
        </p:txBody>
      </p:sp>
      <p:sp>
        <p:nvSpPr>
          <p:cNvPr id="6" name="Footer Placeholder 5">
            <a:extLst>
              <a:ext uri="{FF2B5EF4-FFF2-40B4-BE49-F238E27FC236}">
                <a16:creationId xmlns:a16="http://schemas.microsoft.com/office/drawing/2014/main" id="{3CFC48B5-A829-76BD-71F6-F15F4AA37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D11E-0D73-996A-0D5D-2BB8545A002D}"/>
              </a:ext>
            </a:extLst>
          </p:cNvPr>
          <p:cNvSpPr>
            <a:spLocks noGrp="1"/>
          </p:cNvSpPr>
          <p:nvPr>
            <p:ph type="sldNum" sz="quarter" idx="12"/>
          </p:nvPr>
        </p:nvSpPr>
        <p:spPr/>
        <p:txBody>
          <a:bodyPr/>
          <a:lstStyle/>
          <a:p>
            <a:fld id="{F21B3E44-8C41-4899-97CF-E51D41F23B83}" type="slidenum">
              <a:rPr lang="en-US" smtClean="0"/>
              <a:t>‹#›</a:t>
            </a:fld>
            <a:endParaRPr lang="en-US"/>
          </a:p>
        </p:txBody>
      </p:sp>
    </p:spTree>
    <p:extLst>
      <p:ext uri="{BB962C8B-B14F-4D97-AF65-F5344CB8AC3E}">
        <p14:creationId xmlns:p14="http://schemas.microsoft.com/office/powerpoint/2010/main" val="342962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448A-C249-169B-00FB-D7787F359F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45C5D2-049B-D1DD-980B-39C00B4350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E2F34B-62C2-47D3-E077-7E53943BD0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7A11C2-748A-67ED-AB5E-EA59B20ECA52}"/>
              </a:ext>
            </a:extLst>
          </p:cNvPr>
          <p:cNvSpPr>
            <a:spLocks noGrp="1"/>
          </p:cNvSpPr>
          <p:nvPr>
            <p:ph type="dt" sz="half" idx="10"/>
          </p:nvPr>
        </p:nvSpPr>
        <p:spPr/>
        <p:txBody>
          <a:bodyPr/>
          <a:lstStyle/>
          <a:p>
            <a:fld id="{9EDB7730-8F82-4D39-8A8A-B195DFD80778}" type="datetimeFigureOut">
              <a:rPr lang="en-US" smtClean="0"/>
              <a:t>5/21/2023</a:t>
            </a:fld>
            <a:endParaRPr lang="en-US"/>
          </a:p>
        </p:txBody>
      </p:sp>
      <p:sp>
        <p:nvSpPr>
          <p:cNvPr id="6" name="Footer Placeholder 5">
            <a:extLst>
              <a:ext uri="{FF2B5EF4-FFF2-40B4-BE49-F238E27FC236}">
                <a16:creationId xmlns:a16="http://schemas.microsoft.com/office/drawing/2014/main" id="{96FEED4F-400D-F814-02AD-6908CCCE56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7735-05E5-CBB6-110B-1F65B0A6539E}"/>
              </a:ext>
            </a:extLst>
          </p:cNvPr>
          <p:cNvSpPr>
            <a:spLocks noGrp="1"/>
          </p:cNvSpPr>
          <p:nvPr>
            <p:ph type="sldNum" sz="quarter" idx="12"/>
          </p:nvPr>
        </p:nvSpPr>
        <p:spPr/>
        <p:txBody>
          <a:bodyPr/>
          <a:lstStyle/>
          <a:p>
            <a:fld id="{F21B3E44-8C41-4899-97CF-E51D41F23B83}" type="slidenum">
              <a:rPr lang="en-US" smtClean="0"/>
              <a:t>‹#›</a:t>
            </a:fld>
            <a:endParaRPr lang="en-US"/>
          </a:p>
        </p:txBody>
      </p:sp>
    </p:spTree>
    <p:extLst>
      <p:ext uri="{BB962C8B-B14F-4D97-AF65-F5344CB8AC3E}">
        <p14:creationId xmlns:p14="http://schemas.microsoft.com/office/powerpoint/2010/main" val="3803850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0ED">
            <a:alpha val="80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3E2B0F-AC3D-2712-15E4-E2388CBFFC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0D1F1-3E85-4B48-E0D6-1F0D932F98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B9D09-04A7-BC34-5E27-1269A2FBCD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B7730-8F82-4D39-8A8A-B195DFD80778}" type="datetimeFigureOut">
              <a:rPr lang="en-US" smtClean="0"/>
              <a:t>5/21/2023</a:t>
            </a:fld>
            <a:endParaRPr lang="en-US"/>
          </a:p>
        </p:txBody>
      </p:sp>
      <p:sp>
        <p:nvSpPr>
          <p:cNvPr id="5" name="Footer Placeholder 4">
            <a:extLst>
              <a:ext uri="{FF2B5EF4-FFF2-40B4-BE49-F238E27FC236}">
                <a16:creationId xmlns:a16="http://schemas.microsoft.com/office/drawing/2014/main" id="{05E40AD2-E886-4F69-4B76-179B77326F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70542E-0E94-EC27-FA91-B9A84AEAB4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B3E44-8C41-4899-97CF-E51D41F23B83}" type="slidenum">
              <a:rPr lang="en-US" smtClean="0"/>
              <a:t>‹#›</a:t>
            </a:fld>
            <a:endParaRPr lang="en-US"/>
          </a:p>
        </p:txBody>
      </p:sp>
    </p:spTree>
    <p:extLst>
      <p:ext uri="{BB962C8B-B14F-4D97-AF65-F5344CB8AC3E}">
        <p14:creationId xmlns:p14="http://schemas.microsoft.com/office/powerpoint/2010/main" val="4245318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05E824A-7E5C-9D7B-3584-5031DB499D8B}"/>
              </a:ext>
            </a:extLst>
          </p:cNvPr>
          <p:cNvPicPr>
            <a:picLocks noChangeAspect="1"/>
          </p:cNvPicPr>
          <p:nvPr/>
        </p:nvPicPr>
        <p:blipFill rotWithShape="1">
          <a:blip r:embed="rId2"/>
          <a:srcRect t="392" b="14381"/>
          <a:stretch/>
        </p:blipFill>
        <p:spPr>
          <a:xfrm>
            <a:off x="-3047" y="10"/>
            <a:ext cx="12191999" cy="6857990"/>
          </a:xfrm>
          <a:prstGeom prst="rect">
            <a:avLst/>
          </a:prstGeom>
        </p:spPr>
      </p:pic>
      <p:sp>
        <p:nvSpPr>
          <p:cNvPr id="23" name="Rectangle 2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2ACF9-2C6F-F3C3-1C4A-C7BC803B0C08}"/>
              </a:ext>
            </a:extLst>
          </p:cNvPr>
          <p:cNvSpPr>
            <a:spLocks noGrp="1"/>
          </p:cNvSpPr>
          <p:nvPr>
            <p:ph type="ctrTitle"/>
          </p:nvPr>
        </p:nvSpPr>
        <p:spPr>
          <a:xfrm>
            <a:off x="1097279" y="325549"/>
            <a:ext cx="10314907" cy="5707115"/>
          </a:xfrm>
          <a:effectLst>
            <a:outerShdw blurRad="50800" dist="38100" dir="2700000" algn="tl" rotWithShape="0">
              <a:prstClr val="black">
                <a:alpha val="40000"/>
              </a:prstClr>
            </a:outerShdw>
          </a:effectLst>
        </p:spPr>
        <p:txBody>
          <a:bodyPr>
            <a:normAutofit/>
          </a:bodyPr>
          <a:lstStyle/>
          <a:p>
            <a:r>
              <a:rPr lang="en-US" sz="11100" b="1" i="0" dirty="0">
                <a:solidFill>
                  <a:schemeClr val="bg1">
                    <a:lumMod val="85000"/>
                  </a:schemeClr>
                </a:solidFill>
                <a:latin typeface="Avenir Next LT Pro" panose="020B0504020202020204" pitchFamily="34" charset="-94"/>
              </a:rPr>
              <a:t>World Happiness Report 2021</a:t>
            </a:r>
            <a:br>
              <a:rPr lang="en-US" sz="1600" i="0" dirty="0">
                <a:solidFill>
                  <a:schemeClr val="bg1"/>
                </a:solidFill>
                <a:effectLst/>
                <a:latin typeface="Avenir Next LT Pro" panose="020B0504020202020204" pitchFamily="34" charset="-94"/>
              </a:rPr>
            </a:br>
            <a:endParaRPr lang="en-US" sz="5200" dirty="0">
              <a:solidFill>
                <a:schemeClr val="bg1"/>
              </a:solidFill>
              <a:latin typeface="Avenir Next LT Pro" panose="020B0504020202020204" pitchFamily="34" charset="-94"/>
            </a:endParaRPr>
          </a:p>
        </p:txBody>
      </p:sp>
    </p:spTree>
    <p:extLst>
      <p:ext uri="{BB962C8B-B14F-4D97-AF65-F5344CB8AC3E}">
        <p14:creationId xmlns:p14="http://schemas.microsoft.com/office/powerpoint/2010/main" val="3143721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1B35-B710-3378-0827-635E1EAC0D1C}"/>
              </a:ext>
            </a:extLst>
          </p:cNvPr>
          <p:cNvSpPr>
            <a:spLocks noGrp="1"/>
          </p:cNvSpPr>
          <p:nvPr>
            <p:ph type="title"/>
          </p:nvPr>
        </p:nvSpPr>
        <p:spPr/>
        <p:txBody>
          <a:bodyPr/>
          <a:lstStyle/>
          <a:p>
            <a:r>
              <a:rPr lang="en-US" dirty="0"/>
              <a:t>Select features</a:t>
            </a:r>
          </a:p>
        </p:txBody>
      </p:sp>
      <p:sp>
        <p:nvSpPr>
          <p:cNvPr id="3" name="Content Placeholder 2">
            <a:extLst>
              <a:ext uri="{FF2B5EF4-FFF2-40B4-BE49-F238E27FC236}">
                <a16:creationId xmlns:a16="http://schemas.microsoft.com/office/drawing/2014/main" id="{447448E4-6B33-1DF4-DB9F-05420AB4AF39}"/>
              </a:ext>
            </a:extLst>
          </p:cNvPr>
          <p:cNvSpPr>
            <a:spLocks noGrp="1"/>
          </p:cNvSpPr>
          <p:nvPr>
            <p:ph idx="1"/>
          </p:nvPr>
        </p:nvSpPr>
        <p:spPr>
          <a:xfrm>
            <a:off x="584365" y="3895105"/>
            <a:ext cx="11023270" cy="1046823"/>
          </a:xfrm>
        </p:spPr>
        <p:txBody>
          <a:bodyPr>
            <a:normAutofit/>
          </a:bodyPr>
          <a:lstStyle/>
          <a:p>
            <a:pPr marL="0" indent="0">
              <a:buNone/>
            </a:pPr>
            <a:r>
              <a:rPr lang="en-US" sz="2200" dirty="0">
                <a:solidFill>
                  <a:schemeClr val="tx1">
                    <a:lumMod val="75000"/>
                    <a:lumOff val="25000"/>
                  </a:schemeClr>
                </a:solidFill>
              </a:rPr>
              <a:t>We selected the relevant features from the dataset we want to use for clustering. For example, we considered variables such as GDP per capita, social support, healthy life expectancy, freedom to make choices in life, generosity and perceptions of corruption.</a:t>
            </a:r>
          </a:p>
        </p:txBody>
      </p:sp>
      <p:pic>
        <p:nvPicPr>
          <p:cNvPr id="4" name="Picture 3">
            <a:extLst>
              <a:ext uri="{FF2B5EF4-FFF2-40B4-BE49-F238E27FC236}">
                <a16:creationId xmlns:a16="http://schemas.microsoft.com/office/drawing/2014/main" id="{4203EC1D-BF9B-9369-A967-310889951298}"/>
              </a:ext>
            </a:extLst>
          </p:cNvPr>
          <p:cNvPicPr>
            <a:picLocks noChangeAspect="1"/>
          </p:cNvPicPr>
          <p:nvPr/>
        </p:nvPicPr>
        <p:blipFill>
          <a:blip r:embed="rId2"/>
          <a:stretch>
            <a:fillRect/>
          </a:stretch>
        </p:blipFill>
        <p:spPr>
          <a:xfrm>
            <a:off x="330530" y="1727861"/>
            <a:ext cx="11530940" cy="1800062"/>
          </a:xfrm>
          <a:prstGeom prst="rect">
            <a:avLst/>
          </a:prstGeom>
        </p:spPr>
      </p:pic>
    </p:spTree>
    <p:extLst>
      <p:ext uri="{BB962C8B-B14F-4D97-AF65-F5344CB8AC3E}">
        <p14:creationId xmlns:p14="http://schemas.microsoft.com/office/powerpoint/2010/main" val="4059760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8BF1-4939-91CF-5A72-3552FF324E89}"/>
              </a:ext>
            </a:extLst>
          </p:cNvPr>
          <p:cNvSpPr>
            <a:spLocks noGrp="1"/>
          </p:cNvSpPr>
          <p:nvPr>
            <p:ph type="title"/>
          </p:nvPr>
        </p:nvSpPr>
        <p:spPr/>
        <p:txBody>
          <a:bodyPr/>
          <a:lstStyle/>
          <a:p>
            <a:r>
              <a:rPr lang="en-US" dirty="0">
                <a:solidFill>
                  <a:schemeClr val="tx1">
                    <a:lumMod val="95000"/>
                    <a:lumOff val="5000"/>
                  </a:schemeClr>
                </a:solidFill>
              </a:rPr>
              <a:t>Feature scaling</a:t>
            </a:r>
          </a:p>
        </p:txBody>
      </p:sp>
      <p:sp>
        <p:nvSpPr>
          <p:cNvPr id="3" name="Content Placeholder 2">
            <a:extLst>
              <a:ext uri="{FF2B5EF4-FFF2-40B4-BE49-F238E27FC236}">
                <a16:creationId xmlns:a16="http://schemas.microsoft.com/office/drawing/2014/main" id="{33DCE0FF-002C-F6A0-FB66-7FFB3BBD741D}"/>
              </a:ext>
            </a:extLst>
          </p:cNvPr>
          <p:cNvSpPr>
            <a:spLocks noGrp="1"/>
          </p:cNvSpPr>
          <p:nvPr>
            <p:ph idx="1"/>
          </p:nvPr>
        </p:nvSpPr>
        <p:spPr/>
        <p:txBody>
          <a:bodyPr>
            <a:normAutofit/>
          </a:bodyPr>
          <a:lstStyle/>
          <a:p>
            <a:pPr marL="0" indent="0">
              <a:buNone/>
            </a:pPr>
            <a:r>
              <a:rPr lang="en-US" sz="2200" dirty="0">
                <a:solidFill>
                  <a:schemeClr val="tx1">
                    <a:lumMod val="75000"/>
                    <a:lumOff val="25000"/>
                  </a:schemeClr>
                </a:solidFill>
              </a:rPr>
              <a:t>It is a good practice to scale features before clustering them to ensure they are of the same importance. You can use techniques like </a:t>
            </a:r>
            <a:r>
              <a:rPr lang="en-US" sz="2200" dirty="0" err="1">
                <a:solidFill>
                  <a:schemeClr val="tx1">
                    <a:lumMod val="75000"/>
                    <a:lumOff val="25000"/>
                  </a:schemeClr>
                </a:solidFill>
              </a:rPr>
              <a:t>MinMaxScaler</a:t>
            </a:r>
            <a:r>
              <a:rPr lang="en-US" sz="2200" dirty="0">
                <a:solidFill>
                  <a:schemeClr val="tx1">
                    <a:lumMod val="75000"/>
                    <a:lumOff val="25000"/>
                  </a:schemeClr>
                </a:solidFill>
              </a:rPr>
              <a:t> or </a:t>
            </a:r>
            <a:r>
              <a:rPr lang="en-US" sz="2200" dirty="0" err="1">
                <a:solidFill>
                  <a:schemeClr val="tx1">
                    <a:lumMod val="75000"/>
                    <a:lumOff val="25000"/>
                  </a:schemeClr>
                </a:solidFill>
              </a:rPr>
              <a:t>StandardScaler</a:t>
            </a:r>
            <a:r>
              <a:rPr lang="en-US" sz="2200" dirty="0">
                <a:solidFill>
                  <a:schemeClr val="tx1">
                    <a:lumMod val="75000"/>
                    <a:lumOff val="25000"/>
                  </a:schemeClr>
                </a:solidFill>
              </a:rPr>
              <a:t> from Scikit-learn library, we used </a:t>
            </a:r>
            <a:r>
              <a:rPr lang="en-US" sz="2200" dirty="0" err="1">
                <a:solidFill>
                  <a:schemeClr val="tx1">
                    <a:lumMod val="75000"/>
                    <a:lumOff val="25000"/>
                  </a:schemeClr>
                </a:solidFill>
              </a:rPr>
              <a:t>StandardScaler</a:t>
            </a:r>
            <a:r>
              <a:rPr lang="en-US" sz="2200" dirty="0">
                <a:solidFill>
                  <a:schemeClr val="tx1">
                    <a:lumMod val="75000"/>
                    <a:lumOff val="25000"/>
                  </a:schemeClr>
                </a:solidFill>
              </a:rPr>
              <a:t>.</a:t>
            </a:r>
          </a:p>
        </p:txBody>
      </p:sp>
      <p:pic>
        <p:nvPicPr>
          <p:cNvPr id="7" name="Picture 6" descr="A screenshot of a computer&#10;&#10;Description automatically generated">
            <a:extLst>
              <a:ext uri="{FF2B5EF4-FFF2-40B4-BE49-F238E27FC236}">
                <a16:creationId xmlns:a16="http://schemas.microsoft.com/office/drawing/2014/main" id="{03B4D46F-33DF-B699-8F6F-BE1ADEF5E937}"/>
              </a:ext>
            </a:extLst>
          </p:cNvPr>
          <p:cNvPicPr>
            <a:picLocks noChangeAspect="1"/>
          </p:cNvPicPr>
          <p:nvPr/>
        </p:nvPicPr>
        <p:blipFill rotWithShape="1">
          <a:blip r:embed="rId2">
            <a:extLst>
              <a:ext uri="{28A0092B-C50C-407E-A947-70E740481C1C}">
                <a14:useLocalDpi xmlns:a14="http://schemas.microsoft.com/office/drawing/2010/main" val="0"/>
              </a:ext>
            </a:extLst>
          </a:blip>
          <a:srcRect l="5260" t="52467" r="39123" b="36451"/>
          <a:stretch/>
        </p:blipFill>
        <p:spPr>
          <a:xfrm>
            <a:off x="838200" y="3419403"/>
            <a:ext cx="10383100" cy="1163782"/>
          </a:xfrm>
          <a:prstGeom prst="rect">
            <a:avLst/>
          </a:prstGeom>
        </p:spPr>
      </p:pic>
    </p:spTree>
    <p:extLst>
      <p:ext uri="{BB962C8B-B14F-4D97-AF65-F5344CB8AC3E}">
        <p14:creationId xmlns:p14="http://schemas.microsoft.com/office/powerpoint/2010/main" val="401261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D385-ABB3-190F-AD21-6CA9C7B3AFD5}"/>
              </a:ext>
            </a:extLst>
          </p:cNvPr>
          <p:cNvSpPr>
            <a:spLocks noGrp="1"/>
          </p:cNvSpPr>
          <p:nvPr>
            <p:ph type="title"/>
          </p:nvPr>
        </p:nvSpPr>
        <p:spPr/>
        <p:txBody>
          <a:bodyPr/>
          <a:lstStyle/>
          <a:p>
            <a:r>
              <a:rPr lang="en-US" dirty="0"/>
              <a:t>We chose the K-means clustering algorithm</a:t>
            </a:r>
          </a:p>
        </p:txBody>
      </p:sp>
      <p:pic>
        <p:nvPicPr>
          <p:cNvPr id="8" name="Picture 7">
            <a:extLst>
              <a:ext uri="{FF2B5EF4-FFF2-40B4-BE49-F238E27FC236}">
                <a16:creationId xmlns:a16="http://schemas.microsoft.com/office/drawing/2014/main" id="{E7C03B27-221D-1970-7C66-75B788CD72A9}"/>
              </a:ext>
            </a:extLst>
          </p:cNvPr>
          <p:cNvPicPr>
            <a:picLocks noChangeAspect="1"/>
          </p:cNvPicPr>
          <p:nvPr/>
        </p:nvPicPr>
        <p:blipFill>
          <a:blip r:embed="rId2"/>
          <a:stretch>
            <a:fillRect/>
          </a:stretch>
        </p:blipFill>
        <p:spPr>
          <a:xfrm>
            <a:off x="761505" y="1629057"/>
            <a:ext cx="10668990" cy="4843785"/>
          </a:xfrm>
          <a:prstGeom prst="rect">
            <a:avLst/>
          </a:prstGeom>
        </p:spPr>
      </p:pic>
    </p:spTree>
    <p:extLst>
      <p:ext uri="{BB962C8B-B14F-4D97-AF65-F5344CB8AC3E}">
        <p14:creationId xmlns:p14="http://schemas.microsoft.com/office/powerpoint/2010/main" val="976420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65" name="Group 64">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66" name="Freeform: Shape 65">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8" name="Freeform: Shape 67">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9" name="Freeform: Shape 68">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0" name="Freeform: Shape 69">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4" name="Picture 3">
            <a:extLst>
              <a:ext uri="{FF2B5EF4-FFF2-40B4-BE49-F238E27FC236}">
                <a16:creationId xmlns:a16="http://schemas.microsoft.com/office/drawing/2014/main" id="{5F65828E-C0A1-D987-3798-429AE4E96FC6}"/>
              </a:ext>
            </a:extLst>
          </p:cNvPr>
          <p:cNvPicPr>
            <a:picLocks noChangeAspect="1"/>
          </p:cNvPicPr>
          <p:nvPr/>
        </p:nvPicPr>
        <p:blipFill rotWithShape="1">
          <a:blip r:embed="rId2"/>
          <a:srcRect t="1" r="27825" b="37075"/>
          <a:stretch/>
        </p:blipFill>
        <p:spPr>
          <a:xfrm>
            <a:off x="676793" y="1527348"/>
            <a:ext cx="10838413" cy="3803304"/>
          </a:xfrm>
          <a:prstGeom prst="rect">
            <a:avLst/>
          </a:prstGeom>
        </p:spPr>
      </p:pic>
    </p:spTree>
    <p:extLst>
      <p:ext uri="{BB962C8B-B14F-4D97-AF65-F5344CB8AC3E}">
        <p14:creationId xmlns:p14="http://schemas.microsoft.com/office/powerpoint/2010/main" val="82656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02AEE8-2110-9DFB-26DC-DBB07BD71870}"/>
              </a:ext>
            </a:extLst>
          </p:cNvPr>
          <p:cNvSpPr>
            <a:spLocks noGrp="1"/>
          </p:cNvSpPr>
          <p:nvPr>
            <p:ph idx="1"/>
          </p:nvPr>
        </p:nvSpPr>
        <p:spPr>
          <a:xfrm>
            <a:off x="439388" y="3538847"/>
            <a:ext cx="10712532" cy="1638795"/>
          </a:xfrm>
        </p:spPr>
        <p:txBody>
          <a:bodyPr>
            <a:normAutofit/>
          </a:bodyPr>
          <a:lstStyle/>
          <a:p>
            <a:pPr marL="0" indent="0">
              <a:buNone/>
            </a:pPr>
            <a:r>
              <a:rPr lang="en-US" sz="2200" dirty="0">
                <a:solidFill>
                  <a:schemeClr val="tx1">
                    <a:lumMod val="75000"/>
                    <a:lumOff val="25000"/>
                  </a:schemeClr>
                </a:solidFill>
              </a:rPr>
              <a:t>After performing clustering using K-means and obtaining the cluster labels, we add the cluster labels to the original dataset. Then, we use Matplotlib and Seaborn to create a scatter plot. The scatter plot visualizes the clusters by mapping two features, 'GDP per capita' on the x-axis and 'Healthy life expectancy' on the y-axis and coloring the data points based on their cluster labels.</a:t>
            </a:r>
          </a:p>
        </p:txBody>
      </p:sp>
      <p:pic>
        <p:nvPicPr>
          <p:cNvPr id="4" name="Picture 3">
            <a:extLst>
              <a:ext uri="{FF2B5EF4-FFF2-40B4-BE49-F238E27FC236}">
                <a16:creationId xmlns:a16="http://schemas.microsoft.com/office/drawing/2014/main" id="{5C2CA2B8-45B7-04BA-CCEA-654E23556E19}"/>
              </a:ext>
            </a:extLst>
          </p:cNvPr>
          <p:cNvPicPr>
            <a:picLocks noChangeAspect="1"/>
          </p:cNvPicPr>
          <p:nvPr/>
        </p:nvPicPr>
        <p:blipFill rotWithShape="1">
          <a:blip r:embed="rId2"/>
          <a:srcRect t="62439" r="876"/>
          <a:stretch/>
        </p:blipFill>
        <p:spPr>
          <a:xfrm>
            <a:off x="106878" y="1184432"/>
            <a:ext cx="12085122" cy="1837837"/>
          </a:xfrm>
          <a:prstGeom prst="rect">
            <a:avLst/>
          </a:prstGeom>
        </p:spPr>
      </p:pic>
    </p:spTree>
    <p:extLst>
      <p:ext uri="{BB962C8B-B14F-4D97-AF65-F5344CB8AC3E}">
        <p14:creationId xmlns:p14="http://schemas.microsoft.com/office/powerpoint/2010/main" val="2047735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6DCEF60B-EF3F-4A5E-BDC6-A2D840B90F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2" name="Color">
              <a:extLst>
                <a:ext uri="{FF2B5EF4-FFF2-40B4-BE49-F238E27FC236}">
                  <a16:creationId xmlns:a16="http://schemas.microsoft.com/office/drawing/2014/main" id="{99CE9C4B-76CC-43D8-BCEF-0CE380886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a:extLst>
                <a:ext uri="{FF2B5EF4-FFF2-40B4-BE49-F238E27FC236}">
                  <a16:creationId xmlns:a16="http://schemas.microsoft.com/office/drawing/2014/main" id="{C2324D64-DFBA-4803-8BE2-87DDFA57AC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Color">
            <a:extLst>
              <a:ext uri="{FF2B5EF4-FFF2-40B4-BE49-F238E27FC236}">
                <a16:creationId xmlns:a16="http://schemas.microsoft.com/office/drawing/2014/main" id="{BF9E7B5D-88C3-4C36-A22E-93AA384BA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rgbClr val="F07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EF682DE-956C-25E1-13CF-33D7891E6DD8}"/>
              </a:ext>
            </a:extLst>
          </p:cNvPr>
          <p:cNvPicPr>
            <a:picLocks noChangeAspect="1"/>
          </p:cNvPicPr>
          <p:nvPr/>
        </p:nvPicPr>
        <p:blipFill>
          <a:blip r:embed="rId2"/>
          <a:stretch>
            <a:fillRect/>
          </a:stretch>
        </p:blipFill>
        <p:spPr>
          <a:xfrm>
            <a:off x="2004520" y="780754"/>
            <a:ext cx="8179911" cy="5296491"/>
          </a:xfrm>
          <a:prstGeom prst="rect">
            <a:avLst/>
          </a:prstGeom>
        </p:spPr>
      </p:pic>
      <p:grpSp>
        <p:nvGrpSpPr>
          <p:cNvPr id="17" name="Group 1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9296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70AA47FC-08CB-3D7B-FF2B-AA0D6A50549C}"/>
              </a:ext>
            </a:extLst>
          </p:cNvPr>
          <p:cNvSpPr txBox="1">
            <a:spLocks/>
          </p:cNvSpPr>
          <p:nvPr/>
        </p:nvSpPr>
        <p:spPr>
          <a:xfrm>
            <a:off x="1137034" y="609600"/>
            <a:ext cx="4784796" cy="1330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solidFill>
                  <a:schemeClr val="tx1"/>
                </a:solidFill>
                <a:latin typeface="+mj-lt"/>
                <a:ea typeface="+mj-ea"/>
                <a:cs typeface="+mj-cs"/>
              </a:rPr>
              <a:t>Pairplot</a:t>
            </a:r>
          </a:p>
        </p:txBody>
      </p:sp>
      <p:sp>
        <p:nvSpPr>
          <p:cNvPr id="6" name="Content Placeholder 2">
            <a:extLst>
              <a:ext uri="{FF2B5EF4-FFF2-40B4-BE49-F238E27FC236}">
                <a16:creationId xmlns:a16="http://schemas.microsoft.com/office/drawing/2014/main" id="{6689D28B-F442-DD37-D3F2-1FF37D020276}"/>
              </a:ext>
            </a:extLst>
          </p:cNvPr>
          <p:cNvSpPr txBox="1">
            <a:spLocks/>
          </p:cNvSpPr>
          <p:nvPr/>
        </p:nvSpPr>
        <p:spPr>
          <a:xfrm>
            <a:off x="1137034" y="1891803"/>
            <a:ext cx="4438036" cy="3908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0" i="0" dirty="0">
                <a:solidFill>
                  <a:schemeClr val="tx1">
                    <a:lumMod val="75000"/>
                    <a:lumOff val="25000"/>
                  </a:schemeClr>
                </a:solidFill>
                <a:effectLst/>
              </a:rPr>
              <a:t>A </a:t>
            </a:r>
            <a:r>
              <a:rPr lang="en-US" sz="2200" b="0" i="0" dirty="0" err="1">
                <a:solidFill>
                  <a:schemeClr val="tx1">
                    <a:lumMod val="75000"/>
                    <a:lumOff val="25000"/>
                  </a:schemeClr>
                </a:solidFill>
                <a:effectLst/>
              </a:rPr>
              <a:t>pairplot</a:t>
            </a:r>
            <a:r>
              <a:rPr lang="en-US" sz="2200" b="0" i="0" dirty="0">
                <a:solidFill>
                  <a:schemeClr val="tx1">
                    <a:lumMod val="75000"/>
                    <a:lumOff val="25000"/>
                  </a:schemeClr>
                </a:solidFill>
                <a:effectLst/>
              </a:rPr>
              <a:t> can be used to visualize the pairwise relationships between features, colored by the cluster labels.</a:t>
            </a:r>
            <a:endParaRPr lang="en-US" sz="2200" dirty="0">
              <a:solidFill>
                <a:schemeClr val="tx1">
                  <a:lumMod val="75000"/>
                  <a:lumOff val="25000"/>
                </a:schemeClr>
              </a:solidFill>
            </a:endParaRPr>
          </a:p>
        </p:txBody>
      </p:sp>
      <p:pic>
        <p:nvPicPr>
          <p:cNvPr id="5" name="Content Placeholder 4" descr="A screenshot of a computer&#10;&#10;Description automatically generated">
            <a:extLst>
              <a:ext uri="{FF2B5EF4-FFF2-40B4-BE49-F238E27FC236}">
                <a16:creationId xmlns:a16="http://schemas.microsoft.com/office/drawing/2014/main" id="{FF6F0EFE-3896-9BA6-AB94-80373D5757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557" t="52679" r="35007" b="37430"/>
          <a:stretch/>
        </p:blipFill>
        <p:spPr>
          <a:xfrm>
            <a:off x="553249" y="3733800"/>
            <a:ext cx="11346760" cy="1330840"/>
          </a:xfrm>
          <a:prstGeom prst="rect">
            <a:avLst/>
          </a:prstGeom>
        </p:spPr>
      </p:pic>
    </p:spTree>
    <p:extLst>
      <p:ext uri="{BB962C8B-B14F-4D97-AF65-F5344CB8AC3E}">
        <p14:creationId xmlns:p14="http://schemas.microsoft.com/office/powerpoint/2010/main" val="2107496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F87D-768E-E10B-0562-A8A74294A326}"/>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CC8F30D5-948F-2019-6CA9-9B589A4AE8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3889" b="51689"/>
          <a:stretch/>
        </p:blipFill>
        <p:spPr bwMode="auto">
          <a:xfrm>
            <a:off x="17212" y="519545"/>
            <a:ext cx="12157576" cy="581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11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1DC57-5F6A-59AB-EE10-30A87AA7FC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9015D7-C0D9-E4C9-6767-9B08BCB0DB96}"/>
              </a:ext>
            </a:extLst>
          </p:cNvPr>
          <p:cNvSpPr>
            <a:spLocks noGrp="1"/>
          </p:cNvSpPr>
          <p:nvPr>
            <p:ph idx="1"/>
          </p:nvPr>
        </p:nvSpPr>
        <p:spPr/>
        <p:txBody>
          <a:bodyPr/>
          <a:lstStyle/>
          <a:p>
            <a:endParaRPr lang="en-US" dirty="0"/>
          </a:p>
        </p:txBody>
      </p:sp>
      <p:pic>
        <p:nvPicPr>
          <p:cNvPr id="4" name="Picture 2">
            <a:extLst>
              <a:ext uri="{FF2B5EF4-FFF2-40B4-BE49-F238E27FC236}">
                <a16:creationId xmlns:a16="http://schemas.microsoft.com/office/drawing/2014/main" id="{F7981ED1-1CAA-9ED5-423F-97DD4C3BB0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312" r="3548"/>
          <a:stretch/>
        </p:blipFill>
        <p:spPr bwMode="auto">
          <a:xfrm>
            <a:off x="0" y="318412"/>
            <a:ext cx="12192000" cy="622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202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74B6-4AFC-9FB5-FBDB-8AAB55910E42}"/>
              </a:ext>
            </a:extLst>
          </p:cNvPr>
          <p:cNvSpPr>
            <a:spLocks noGrp="1"/>
          </p:cNvSpPr>
          <p:nvPr>
            <p:ph type="title"/>
          </p:nvPr>
        </p:nvSpPr>
        <p:spPr/>
        <p:txBody>
          <a:bodyPr/>
          <a:lstStyle/>
          <a:p>
            <a:r>
              <a:rPr lang="en-US" sz="4400" b="0" i="0" dirty="0">
                <a:effectLst/>
              </a:rPr>
              <a:t>3D Scatter Plot</a:t>
            </a:r>
            <a:endParaRPr lang="en-US" dirty="0"/>
          </a:p>
        </p:txBody>
      </p:sp>
      <p:sp>
        <p:nvSpPr>
          <p:cNvPr id="3" name="Content Placeholder 2">
            <a:extLst>
              <a:ext uri="{FF2B5EF4-FFF2-40B4-BE49-F238E27FC236}">
                <a16:creationId xmlns:a16="http://schemas.microsoft.com/office/drawing/2014/main" id="{7DC06EED-06CF-67F4-E238-C8746605B378}"/>
              </a:ext>
            </a:extLst>
          </p:cNvPr>
          <p:cNvSpPr>
            <a:spLocks noGrp="1"/>
          </p:cNvSpPr>
          <p:nvPr>
            <p:ph idx="1"/>
          </p:nvPr>
        </p:nvSpPr>
        <p:spPr>
          <a:xfrm>
            <a:off x="838200" y="1825625"/>
            <a:ext cx="10515600" cy="929450"/>
          </a:xfrm>
        </p:spPr>
        <p:txBody>
          <a:bodyPr>
            <a:normAutofit/>
          </a:bodyPr>
          <a:lstStyle/>
          <a:p>
            <a:pPr marL="0" indent="0">
              <a:buNone/>
            </a:pPr>
            <a:r>
              <a:rPr lang="en-US" sz="2200" b="0" i="0" dirty="0">
                <a:solidFill>
                  <a:schemeClr val="tx1">
                    <a:lumMod val="75000"/>
                    <a:lumOff val="25000"/>
                  </a:schemeClr>
                </a:solidFill>
                <a:effectLst/>
              </a:rPr>
              <a:t>A 3D scatter plot can be used to visualize three features at a time, where the data points are plotted in a three-dimensional space and colored by cluster labels.</a:t>
            </a:r>
          </a:p>
          <a:p>
            <a:pPr marL="0" indent="0">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CF67D08F-D7C1-42F7-26CF-74A026732FEE}"/>
              </a:ext>
            </a:extLst>
          </p:cNvPr>
          <p:cNvPicPr>
            <a:picLocks noChangeAspect="1"/>
          </p:cNvPicPr>
          <p:nvPr/>
        </p:nvPicPr>
        <p:blipFill>
          <a:blip r:embed="rId2"/>
          <a:stretch>
            <a:fillRect/>
          </a:stretch>
        </p:blipFill>
        <p:spPr>
          <a:xfrm>
            <a:off x="153402" y="2998581"/>
            <a:ext cx="11885196" cy="2618386"/>
          </a:xfrm>
          <a:prstGeom prst="rect">
            <a:avLst/>
          </a:prstGeom>
        </p:spPr>
      </p:pic>
    </p:spTree>
    <p:extLst>
      <p:ext uri="{BB962C8B-B14F-4D97-AF65-F5344CB8AC3E}">
        <p14:creationId xmlns:p14="http://schemas.microsoft.com/office/powerpoint/2010/main" val="740062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E47"/>
        </a:solidFill>
        <a:effectLst/>
      </p:bgPr>
    </p:bg>
    <p:spTree>
      <p:nvGrpSpPr>
        <p:cNvPr id="1" name=""/>
        <p:cNvGrpSpPr/>
        <p:nvPr/>
      </p:nvGrpSpPr>
      <p:grpSpPr>
        <a:xfrm>
          <a:off x="0" y="0"/>
          <a:ext cx="0" cy="0"/>
          <a:chOff x="0" y="0"/>
          <a:chExt cx="0" cy="0"/>
        </a:xfrm>
      </p:grpSpPr>
      <p:pic>
        <p:nvPicPr>
          <p:cNvPr id="1026" name="Picture 2" descr="Global happiness 2022 : r/Turkey">
            <a:extLst>
              <a:ext uri="{FF2B5EF4-FFF2-40B4-BE49-F238E27FC236}">
                <a16:creationId xmlns:a16="http://schemas.microsoft.com/office/drawing/2014/main" id="{85051C95-BD2E-702E-95F8-7875B31DD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7" y="0"/>
            <a:ext cx="8848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355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31E4-4898-0FAB-7ADB-B075F09E46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B1E94A-915C-B213-622E-413629C20F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886E89-0BCC-3076-8336-0DD9F461FD75}"/>
              </a:ext>
            </a:extLst>
          </p:cNvPr>
          <p:cNvPicPr>
            <a:picLocks noChangeAspect="1"/>
          </p:cNvPicPr>
          <p:nvPr/>
        </p:nvPicPr>
        <p:blipFill>
          <a:blip r:embed="rId2"/>
          <a:stretch>
            <a:fillRect/>
          </a:stretch>
        </p:blipFill>
        <p:spPr>
          <a:xfrm>
            <a:off x="2582016" y="0"/>
            <a:ext cx="7027967" cy="6867021"/>
          </a:xfrm>
          <a:prstGeom prst="rect">
            <a:avLst/>
          </a:prstGeom>
        </p:spPr>
      </p:pic>
    </p:spTree>
    <p:extLst>
      <p:ext uri="{BB962C8B-B14F-4D97-AF65-F5344CB8AC3E}">
        <p14:creationId xmlns:p14="http://schemas.microsoft.com/office/powerpoint/2010/main" val="228925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48CFBA-ECFA-7D32-77AF-4FCA5F7097E1}"/>
              </a:ext>
            </a:extLst>
          </p:cNvPr>
          <p:cNvSpPr>
            <a:spLocks noGrp="1"/>
          </p:cNvSpPr>
          <p:nvPr>
            <p:ph type="title"/>
          </p:nvPr>
        </p:nvSpPr>
        <p:spPr>
          <a:xfrm>
            <a:off x="6657715" y="467271"/>
            <a:ext cx="4195674" cy="2052522"/>
          </a:xfrm>
        </p:spPr>
        <p:txBody>
          <a:bodyPr anchor="b">
            <a:normAutofit/>
          </a:bodyPr>
          <a:lstStyle/>
          <a:p>
            <a:r>
              <a:rPr lang="en-US" sz="5600"/>
              <a:t>Context</a:t>
            </a:r>
          </a:p>
        </p:txBody>
      </p:sp>
      <p:sp>
        <p:nvSpPr>
          <p:cNvPr id="14"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784803-7C17-59EB-F6E7-2E53AC541155}"/>
              </a:ext>
            </a:extLst>
          </p:cNvPr>
          <p:cNvPicPr>
            <a:picLocks noChangeAspect="1"/>
          </p:cNvPicPr>
          <p:nvPr/>
        </p:nvPicPr>
        <p:blipFill rotWithShape="1">
          <a:blip r:embed="rId2"/>
          <a:srcRect l="17772" r="15477" b="-2"/>
          <a:stretch/>
        </p:blipFill>
        <p:spPr>
          <a:xfrm>
            <a:off x="418538" y="467271"/>
            <a:ext cx="5829069" cy="582906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5"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6D28FBBB-0451-D94D-93AB-ACE1EB863A40}"/>
              </a:ext>
            </a:extLst>
          </p:cNvPr>
          <p:cNvSpPr>
            <a:spLocks noGrp="1"/>
          </p:cNvSpPr>
          <p:nvPr>
            <p:ph idx="1"/>
          </p:nvPr>
        </p:nvSpPr>
        <p:spPr>
          <a:xfrm>
            <a:off x="6657714" y="2861210"/>
            <a:ext cx="4195673" cy="2913872"/>
          </a:xfrm>
        </p:spPr>
        <p:txBody>
          <a:bodyPr anchor="t">
            <a:normAutofit/>
          </a:bodyPr>
          <a:lstStyle/>
          <a:p>
            <a:pPr marL="0" indent="0">
              <a:buNone/>
            </a:pPr>
            <a:r>
              <a:rPr lang="en-US" sz="2200" dirty="0">
                <a:solidFill>
                  <a:schemeClr val="tx1">
                    <a:lumMod val="75000"/>
                    <a:lumOff val="25000"/>
                    <a:alpha val="80000"/>
                  </a:schemeClr>
                </a:solidFill>
              </a:rPr>
              <a:t>The World Happiness Report is a landmark survey of the state of global happiness . The report continues to gain global recognition as governments, organizations and civil society increasingly use happiness indicators to inform their policy-making decisions.</a:t>
            </a:r>
          </a:p>
        </p:txBody>
      </p:sp>
      <p:sp>
        <p:nvSpPr>
          <p:cNvPr id="17"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734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0ED">
            <a:alpha val="99000"/>
          </a:srgbClr>
        </a:solidFill>
        <a:effectLst/>
      </p:bgPr>
    </p:bg>
    <p:spTree>
      <p:nvGrpSpPr>
        <p:cNvPr id="1" name=""/>
        <p:cNvGrpSpPr/>
        <p:nvPr/>
      </p:nvGrpSpPr>
      <p:grpSpPr>
        <a:xfrm>
          <a:off x="0" y="0"/>
          <a:ext cx="0" cy="0"/>
          <a:chOff x="0" y="0"/>
          <a:chExt cx="0" cy="0"/>
        </a:xfrm>
      </p:grpSpPr>
      <p:pic>
        <p:nvPicPr>
          <p:cNvPr id="2052" name="Picture 4" descr="World Happiness Report 2021 list Finland as di happiest country, Cameroon  beat Ghana and Nigeria and Afghanistan carry last - BBC News Pidgin">
            <a:extLst>
              <a:ext uri="{FF2B5EF4-FFF2-40B4-BE49-F238E27FC236}">
                <a16:creationId xmlns:a16="http://schemas.microsoft.com/office/drawing/2014/main" id="{036A64F2-F42D-27DF-655E-CDE11C6E6307}"/>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135082" y="206009"/>
            <a:ext cx="9921835" cy="557727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6F55A6E-720C-CD1E-F535-13B9573C210C}"/>
              </a:ext>
            </a:extLst>
          </p:cNvPr>
          <p:cNvSpPr>
            <a:spLocks noGrp="1"/>
          </p:cNvSpPr>
          <p:nvPr>
            <p:ph idx="1"/>
          </p:nvPr>
        </p:nvSpPr>
        <p:spPr>
          <a:xfrm>
            <a:off x="461157" y="5878287"/>
            <a:ext cx="11269683" cy="1122217"/>
          </a:xfrm>
        </p:spPr>
        <p:txBody>
          <a:bodyPr>
            <a:normAutofit/>
          </a:bodyPr>
          <a:lstStyle/>
          <a:p>
            <a:pPr marL="0" indent="0">
              <a:buNone/>
            </a:pPr>
            <a:r>
              <a:rPr lang="en-US" sz="2200" dirty="0">
                <a:solidFill>
                  <a:schemeClr val="tx1">
                    <a:lumMod val="75000"/>
                    <a:lumOff val="25000"/>
                  </a:schemeClr>
                </a:solidFill>
              </a:rPr>
              <a:t>Leading experts across fields – economics, psychology, survey analysis, national statistics, health, public policy and more – describe how measurements of well-being can be used effectively to assess the progress of nations. </a:t>
            </a:r>
          </a:p>
        </p:txBody>
      </p:sp>
    </p:spTree>
    <p:extLst>
      <p:ext uri="{BB962C8B-B14F-4D97-AF65-F5344CB8AC3E}">
        <p14:creationId xmlns:p14="http://schemas.microsoft.com/office/powerpoint/2010/main" val="356172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31BBC-98EB-315D-66B6-A874D5D663CB}"/>
              </a:ext>
            </a:extLst>
          </p:cNvPr>
          <p:cNvSpPr>
            <a:spLocks noGrp="1"/>
          </p:cNvSpPr>
          <p:nvPr>
            <p:ph idx="1"/>
          </p:nvPr>
        </p:nvSpPr>
        <p:spPr>
          <a:xfrm>
            <a:off x="529442" y="2341165"/>
            <a:ext cx="3757551" cy="2175669"/>
          </a:xfrm>
        </p:spPr>
        <p:txBody>
          <a:bodyPr>
            <a:normAutofit/>
          </a:bodyPr>
          <a:lstStyle/>
          <a:p>
            <a:pPr marL="0" indent="0">
              <a:buNone/>
            </a:pPr>
            <a:r>
              <a:rPr lang="en-US" sz="2200" dirty="0">
                <a:solidFill>
                  <a:schemeClr val="tx1">
                    <a:lumMod val="75000"/>
                    <a:lumOff val="25000"/>
                  </a:schemeClr>
                </a:solidFill>
              </a:rPr>
              <a:t>The reports review the state of happiness in the world today and show how the new science of happiness explains personal and national variations in happiness.</a:t>
            </a:r>
          </a:p>
        </p:txBody>
      </p:sp>
      <p:pic>
        <p:nvPicPr>
          <p:cNvPr id="4" name="Picture 2" descr="READY, FIRE, AIM: The 2021 World Happiness Report – Pagosa Daily Post News  Events &amp; Video for Pagosa Springs Colorado">
            <a:extLst>
              <a:ext uri="{FF2B5EF4-FFF2-40B4-BE49-F238E27FC236}">
                <a16:creationId xmlns:a16="http://schemas.microsoft.com/office/drawing/2014/main" id="{EDFD4DD6-6900-C4F0-67FE-2E07E3B9B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714" y="0"/>
            <a:ext cx="717697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89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9F192-9C0A-E198-1680-C3ACC47856F1}"/>
              </a:ext>
            </a:extLst>
          </p:cNvPr>
          <p:cNvSpPr>
            <a:spLocks noGrp="1"/>
          </p:cNvSpPr>
          <p:nvPr>
            <p:ph type="title"/>
          </p:nvPr>
        </p:nvSpPr>
        <p:spPr>
          <a:xfrm>
            <a:off x="838200" y="365125"/>
            <a:ext cx="10515600" cy="1306443"/>
          </a:xfrm>
        </p:spPr>
        <p:txBody>
          <a:bodyPr>
            <a:normAutofit/>
          </a:bodyPr>
          <a:lstStyle/>
          <a:p>
            <a:pPr algn="ctr"/>
            <a:r>
              <a:rPr lang="en-US" sz="7000" dirty="0"/>
              <a:t>Content</a:t>
            </a:r>
          </a:p>
        </p:txBody>
      </p:sp>
      <p:pic>
        <p:nvPicPr>
          <p:cNvPr id="3074" name="Picture 2" descr="Picture">
            <a:extLst>
              <a:ext uri="{FF2B5EF4-FFF2-40B4-BE49-F238E27FC236}">
                <a16:creationId xmlns:a16="http://schemas.microsoft.com/office/drawing/2014/main" id="{7820A355-9E07-57BA-9751-9CF16A4662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57" t="44" r="10988" b="2"/>
          <a:stretch/>
        </p:blipFill>
        <p:spPr bwMode="auto">
          <a:xfrm>
            <a:off x="6094475" y="1515842"/>
            <a:ext cx="6059856" cy="51699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3F8D166-AED9-8D22-9C1E-F1CFCCBB1891}"/>
              </a:ext>
            </a:extLst>
          </p:cNvPr>
          <p:cNvSpPr>
            <a:spLocks noGrp="1"/>
          </p:cNvSpPr>
          <p:nvPr>
            <p:ph idx="1"/>
          </p:nvPr>
        </p:nvSpPr>
        <p:spPr>
          <a:xfrm>
            <a:off x="838200" y="1904281"/>
            <a:ext cx="5563590" cy="4588594"/>
          </a:xfrm>
        </p:spPr>
        <p:txBody>
          <a:bodyPr>
            <a:normAutofit/>
          </a:bodyPr>
          <a:lstStyle/>
          <a:p>
            <a:pPr marL="0" indent="0">
              <a:buNone/>
            </a:pPr>
            <a:r>
              <a:rPr lang="en-US" sz="2200" dirty="0">
                <a:solidFill>
                  <a:schemeClr val="tx1">
                    <a:lumMod val="75000"/>
                    <a:lumOff val="25000"/>
                  </a:schemeClr>
                </a:solidFill>
              </a:rPr>
              <a:t>The happiness scores and rankings use data from the Gallup World Poll</a:t>
            </a:r>
            <a:r>
              <a:rPr lang="tr-TR" sz="2200" dirty="0">
                <a:solidFill>
                  <a:schemeClr val="tx1">
                    <a:lumMod val="75000"/>
                    <a:lumOff val="25000"/>
                  </a:schemeClr>
                </a:solidFill>
              </a:rPr>
              <a:t>. </a:t>
            </a:r>
            <a:r>
              <a:rPr lang="en-US" sz="2200" dirty="0">
                <a:solidFill>
                  <a:schemeClr val="tx1">
                    <a:lumMod val="75000"/>
                    <a:lumOff val="25000"/>
                  </a:schemeClr>
                </a:solidFill>
              </a:rPr>
              <a:t>The columns following the happiness score estimate the extent to which each of six factors – economic production, social support, life expectancy, freedom, absence of corruption, and generosity – contribute to making life evaluations higher in each country than they are in Dystopia, a hypothetical country that has values equal to the world’s lowest national averages for each of the six factors. They have no impact on the total score reported for each country, but they do explain why some countries rank higher than others.</a:t>
            </a:r>
          </a:p>
        </p:txBody>
      </p:sp>
    </p:spTree>
    <p:extLst>
      <p:ext uri="{BB962C8B-B14F-4D97-AF65-F5344CB8AC3E}">
        <p14:creationId xmlns:p14="http://schemas.microsoft.com/office/powerpoint/2010/main" val="412722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0F7A-8B3A-80E4-73A1-A67B344C3FF2}"/>
              </a:ext>
            </a:extLst>
          </p:cNvPr>
          <p:cNvSpPr>
            <a:spLocks noGrp="1"/>
          </p:cNvSpPr>
          <p:nvPr>
            <p:ph type="title"/>
          </p:nvPr>
        </p:nvSpPr>
        <p:spPr/>
        <p:txBody>
          <a:bodyPr>
            <a:normAutofit/>
          </a:bodyPr>
          <a:lstStyle/>
          <a:p>
            <a:r>
              <a:rPr lang="en-US" sz="2200" dirty="0">
                <a:solidFill>
                  <a:schemeClr val="tx1">
                    <a:lumMod val="75000"/>
                    <a:lumOff val="25000"/>
                  </a:schemeClr>
                </a:solidFill>
                <a:latin typeface="Calibri (Body)"/>
              </a:rPr>
              <a:t>The dataset typically includes various features that are used to assess happiness, such as economic indicators, social factors, health metrics, and more.</a:t>
            </a:r>
          </a:p>
        </p:txBody>
      </p:sp>
      <p:sp>
        <p:nvSpPr>
          <p:cNvPr id="3" name="Content Placeholder 2">
            <a:extLst>
              <a:ext uri="{FF2B5EF4-FFF2-40B4-BE49-F238E27FC236}">
                <a16:creationId xmlns:a16="http://schemas.microsoft.com/office/drawing/2014/main" id="{32D8F166-214D-FDD0-56BA-0FAFC90A67A2}"/>
              </a:ext>
            </a:extLst>
          </p:cNvPr>
          <p:cNvSpPr>
            <a:spLocks noGrp="1"/>
          </p:cNvSpPr>
          <p:nvPr>
            <p:ph idx="1"/>
          </p:nvPr>
        </p:nvSpPr>
        <p:spPr>
          <a:xfrm>
            <a:off x="838200" y="1825625"/>
            <a:ext cx="10515600" cy="4667250"/>
          </a:xfrm>
        </p:spPr>
        <p:txBody>
          <a:bodyPr>
            <a:normAutofit fontScale="92500" lnSpcReduction="10000"/>
          </a:bodyPr>
          <a:lstStyle/>
          <a:p>
            <a:pPr>
              <a:buFont typeface="Calibri" panose="020F0502020204030204" pitchFamily="34" charset="0"/>
              <a:buChar char="․"/>
            </a:pPr>
            <a:r>
              <a:rPr lang="en-US" sz="2400" b="1" dirty="0">
                <a:solidFill>
                  <a:schemeClr val="tx1">
                    <a:lumMod val="75000"/>
                    <a:lumOff val="25000"/>
                  </a:schemeClr>
                </a:solidFill>
              </a:rPr>
              <a:t>Ladder score: </a:t>
            </a:r>
            <a:r>
              <a:rPr lang="en-US" sz="2400" dirty="0">
                <a:solidFill>
                  <a:schemeClr val="tx1">
                    <a:lumMod val="75000"/>
                    <a:lumOff val="25000"/>
                  </a:schemeClr>
                </a:solidFill>
              </a:rPr>
              <a:t>A happiness score given to each country based on survey responses.</a:t>
            </a:r>
          </a:p>
          <a:p>
            <a:pPr>
              <a:buFont typeface="Calibri" panose="020F0502020204030204" pitchFamily="34" charset="0"/>
              <a:buChar char="․"/>
            </a:pPr>
            <a:r>
              <a:rPr lang="en-US" sz="2400" b="1" dirty="0">
                <a:solidFill>
                  <a:schemeClr val="tx1">
                    <a:lumMod val="75000"/>
                    <a:lumOff val="25000"/>
                  </a:schemeClr>
                </a:solidFill>
              </a:rPr>
              <a:t>Logged GDP per capita: </a:t>
            </a:r>
            <a:r>
              <a:rPr lang="en-US" sz="2400" dirty="0">
                <a:solidFill>
                  <a:schemeClr val="tx1">
                    <a:lumMod val="75000"/>
                    <a:lumOff val="25000"/>
                  </a:schemeClr>
                </a:solidFill>
              </a:rPr>
              <a:t>The economic output per person in terms of purchasing power parity.</a:t>
            </a:r>
          </a:p>
          <a:p>
            <a:pPr>
              <a:buFont typeface="Calibri" panose="020F0502020204030204" pitchFamily="34" charset="0"/>
              <a:buChar char="․"/>
            </a:pPr>
            <a:r>
              <a:rPr lang="en-US" sz="2400" b="1" dirty="0">
                <a:solidFill>
                  <a:schemeClr val="tx1">
                    <a:lumMod val="75000"/>
                    <a:lumOff val="25000"/>
                  </a:schemeClr>
                </a:solidFill>
              </a:rPr>
              <a:t>Social support: </a:t>
            </a:r>
            <a:r>
              <a:rPr lang="en-US" sz="2400" dirty="0">
                <a:solidFill>
                  <a:schemeClr val="tx1">
                    <a:lumMod val="75000"/>
                    <a:lumOff val="25000"/>
                  </a:schemeClr>
                </a:solidFill>
              </a:rPr>
              <a:t>The availability of someone to rely on in times of need.</a:t>
            </a:r>
          </a:p>
          <a:p>
            <a:pPr>
              <a:buFont typeface="Calibri" panose="020F0502020204030204" pitchFamily="34" charset="0"/>
              <a:buChar char="․"/>
            </a:pPr>
            <a:r>
              <a:rPr lang="en-US" sz="2400" b="1" dirty="0">
                <a:solidFill>
                  <a:schemeClr val="tx1">
                    <a:lumMod val="75000"/>
                    <a:lumOff val="25000"/>
                  </a:schemeClr>
                </a:solidFill>
              </a:rPr>
              <a:t>Healthy life expectancy: </a:t>
            </a:r>
            <a:r>
              <a:rPr lang="en-US" sz="2400" dirty="0">
                <a:solidFill>
                  <a:schemeClr val="tx1">
                    <a:lumMod val="75000"/>
                    <a:lumOff val="25000"/>
                  </a:schemeClr>
                </a:solidFill>
              </a:rPr>
              <a:t>The average number of years a person can expect to live in good health.</a:t>
            </a:r>
          </a:p>
          <a:p>
            <a:pPr>
              <a:buFont typeface="Calibri" panose="020F0502020204030204" pitchFamily="34" charset="0"/>
              <a:buChar char="․"/>
            </a:pPr>
            <a:r>
              <a:rPr lang="en-US" sz="2400" b="1" dirty="0">
                <a:solidFill>
                  <a:schemeClr val="tx1">
                    <a:lumMod val="75000"/>
                    <a:lumOff val="25000"/>
                  </a:schemeClr>
                </a:solidFill>
              </a:rPr>
              <a:t>Freedom to make life choices</a:t>
            </a:r>
            <a:r>
              <a:rPr lang="en-US" sz="2400" dirty="0">
                <a:solidFill>
                  <a:schemeClr val="tx1">
                    <a:lumMod val="75000"/>
                    <a:lumOff val="25000"/>
                  </a:schemeClr>
                </a:solidFill>
              </a:rPr>
              <a:t>: The degree of personal freedom in life decisions.</a:t>
            </a:r>
          </a:p>
          <a:p>
            <a:pPr>
              <a:buFont typeface="Calibri" panose="020F0502020204030204" pitchFamily="34" charset="0"/>
              <a:buChar char="․"/>
            </a:pPr>
            <a:r>
              <a:rPr lang="en-US" sz="2400" b="1" dirty="0">
                <a:solidFill>
                  <a:schemeClr val="tx1">
                    <a:lumMod val="75000"/>
                    <a:lumOff val="25000"/>
                  </a:schemeClr>
                </a:solidFill>
              </a:rPr>
              <a:t>Generosity: </a:t>
            </a:r>
            <a:r>
              <a:rPr lang="en-US" sz="2400" dirty="0">
                <a:solidFill>
                  <a:schemeClr val="tx1">
                    <a:lumMod val="75000"/>
                    <a:lumOff val="25000"/>
                  </a:schemeClr>
                </a:solidFill>
              </a:rPr>
              <a:t>The willingness to donate or help others.</a:t>
            </a:r>
          </a:p>
          <a:p>
            <a:pPr>
              <a:buFont typeface="Calibri" panose="020F0502020204030204" pitchFamily="34" charset="0"/>
              <a:buChar char="․"/>
            </a:pPr>
            <a:r>
              <a:rPr lang="en-US" sz="2400" b="1" dirty="0">
                <a:solidFill>
                  <a:schemeClr val="tx1">
                    <a:lumMod val="75000"/>
                    <a:lumOff val="25000"/>
                  </a:schemeClr>
                </a:solidFill>
              </a:rPr>
              <a:t>Perceptions of corruption: </a:t>
            </a:r>
            <a:r>
              <a:rPr lang="en-US" sz="2400" dirty="0">
                <a:solidFill>
                  <a:schemeClr val="tx1">
                    <a:lumMod val="75000"/>
                    <a:lumOff val="25000"/>
                  </a:schemeClr>
                </a:solidFill>
              </a:rPr>
              <a:t>The perception of corruption in a country.</a:t>
            </a:r>
          </a:p>
          <a:p>
            <a:pPr marL="0" indent="0">
              <a:buNone/>
            </a:pPr>
            <a:endParaRPr lang="tr-TR" sz="2400" dirty="0">
              <a:solidFill>
                <a:schemeClr val="tx1">
                  <a:lumMod val="75000"/>
                  <a:lumOff val="25000"/>
                </a:schemeClr>
              </a:solidFill>
            </a:endParaRPr>
          </a:p>
          <a:p>
            <a:pPr marL="0" indent="0">
              <a:buNone/>
            </a:pPr>
            <a:r>
              <a:rPr lang="en-US" sz="2400" dirty="0">
                <a:solidFill>
                  <a:schemeClr val="tx1">
                    <a:lumMod val="75000"/>
                    <a:lumOff val="25000"/>
                  </a:schemeClr>
                </a:solidFill>
              </a:rPr>
              <a:t>These features are typically used to understand the factors that contribute to happiness and well-being on a global scale.</a:t>
            </a:r>
          </a:p>
          <a:p>
            <a:endParaRPr lang="en-US" dirty="0">
              <a:solidFill>
                <a:schemeClr val="tx1">
                  <a:lumMod val="75000"/>
                  <a:lumOff val="25000"/>
                </a:schemeClr>
              </a:solidFill>
            </a:endParaRPr>
          </a:p>
        </p:txBody>
      </p:sp>
    </p:spTree>
    <p:extLst>
      <p:ext uri="{BB962C8B-B14F-4D97-AF65-F5344CB8AC3E}">
        <p14:creationId xmlns:p14="http://schemas.microsoft.com/office/powerpoint/2010/main" val="1206250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EEECB43-1D7C-B01F-B7F4-72E744E14D12}"/>
              </a:ext>
            </a:extLst>
          </p:cNvPr>
          <p:cNvPicPr>
            <a:picLocks noChangeAspect="1"/>
          </p:cNvPicPr>
          <p:nvPr/>
        </p:nvPicPr>
        <p:blipFill>
          <a:blip r:embed="rId2"/>
          <a:stretch>
            <a:fillRect/>
          </a:stretch>
        </p:blipFill>
        <p:spPr>
          <a:xfrm>
            <a:off x="0" y="1364758"/>
            <a:ext cx="12192000" cy="4114797"/>
          </a:xfrm>
          <a:prstGeom prst="rect">
            <a:avLst/>
          </a:prstGeom>
        </p:spPr>
      </p:pic>
    </p:spTree>
    <p:extLst>
      <p:ext uri="{BB962C8B-B14F-4D97-AF65-F5344CB8AC3E}">
        <p14:creationId xmlns:p14="http://schemas.microsoft.com/office/powerpoint/2010/main" val="1540993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9DDA-440C-C94B-E3C6-D74EA73D2084}"/>
              </a:ext>
            </a:extLst>
          </p:cNvPr>
          <p:cNvSpPr>
            <a:spLocks noGrp="1"/>
          </p:cNvSpPr>
          <p:nvPr>
            <p:ph type="title"/>
          </p:nvPr>
        </p:nvSpPr>
        <p:spPr/>
        <p:txBody>
          <a:bodyPr/>
          <a:lstStyle/>
          <a:p>
            <a:r>
              <a:rPr lang="en-US" dirty="0"/>
              <a:t>Load and preprocess the data</a:t>
            </a:r>
          </a:p>
        </p:txBody>
      </p:sp>
      <p:pic>
        <p:nvPicPr>
          <p:cNvPr id="6" name="Content Placeholder 5" descr="A screenshot of a computer&#10;&#10;Description automatically generated">
            <a:extLst>
              <a:ext uri="{FF2B5EF4-FFF2-40B4-BE49-F238E27FC236}">
                <a16:creationId xmlns:a16="http://schemas.microsoft.com/office/drawing/2014/main" id="{03D04107-1060-4994-9C56-56F9A3AC92A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178" t="28367" r="37299" b="49193"/>
          <a:stretch/>
        </p:blipFill>
        <p:spPr>
          <a:xfrm>
            <a:off x="838200" y="1560060"/>
            <a:ext cx="9595387" cy="2916937"/>
          </a:xfrm>
        </p:spPr>
      </p:pic>
      <p:sp>
        <p:nvSpPr>
          <p:cNvPr id="7" name="Content Placeholder 2">
            <a:extLst>
              <a:ext uri="{FF2B5EF4-FFF2-40B4-BE49-F238E27FC236}">
                <a16:creationId xmlns:a16="http://schemas.microsoft.com/office/drawing/2014/main" id="{0DEDCFCB-1C8C-0782-C759-96908B716F85}"/>
              </a:ext>
            </a:extLst>
          </p:cNvPr>
          <p:cNvSpPr txBox="1">
            <a:spLocks/>
          </p:cNvSpPr>
          <p:nvPr/>
        </p:nvSpPr>
        <p:spPr>
          <a:xfrm>
            <a:off x="838200" y="4869450"/>
            <a:ext cx="10515600" cy="160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tx1">
                    <a:lumMod val="75000"/>
                    <a:lumOff val="25000"/>
                  </a:schemeClr>
                </a:solidFill>
              </a:rPr>
              <a:t>We started by loading the dataset using the Pandas library. We then preprocessed the data by processing missing values, encoding categorical variables (if any), and scaling numerical features.</a:t>
            </a:r>
          </a:p>
        </p:txBody>
      </p:sp>
    </p:spTree>
    <p:extLst>
      <p:ext uri="{BB962C8B-B14F-4D97-AF65-F5344CB8AC3E}">
        <p14:creationId xmlns:p14="http://schemas.microsoft.com/office/powerpoint/2010/main" val="3684722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TotalTime>
  <Words>624</Words>
  <Application>Microsoft Office PowerPoint</Application>
  <PresentationFormat>Widescreen</PresentationFormat>
  <Paragraphs>29</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Meiryo</vt:lpstr>
      <vt:lpstr>Arial</vt:lpstr>
      <vt:lpstr>Avenir Next LT Pro</vt:lpstr>
      <vt:lpstr>Calibri</vt:lpstr>
      <vt:lpstr>Calibri (Body)</vt:lpstr>
      <vt:lpstr>Calibri Light</vt:lpstr>
      <vt:lpstr>Office Theme</vt:lpstr>
      <vt:lpstr>World Happiness Report 2021 </vt:lpstr>
      <vt:lpstr>PowerPoint Presentation</vt:lpstr>
      <vt:lpstr>Context</vt:lpstr>
      <vt:lpstr>PowerPoint Presentation</vt:lpstr>
      <vt:lpstr>PowerPoint Presentation</vt:lpstr>
      <vt:lpstr>Content</vt:lpstr>
      <vt:lpstr>The dataset typically includes various features that are used to assess happiness, such as economic indicators, social factors, health metrics, and more.</vt:lpstr>
      <vt:lpstr>PowerPoint Presentation</vt:lpstr>
      <vt:lpstr>Load and preprocess the data</vt:lpstr>
      <vt:lpstr>Select features</vt:lpstr>
      <vt:lpstr>Feature scaling</vt:lpstr>
      <vt:lpstr>We chose the K-means clustering algorithm</vt:lpstr>
      <vt:lpstr>PowerPoint Presentation</vt:lpstr>
      <vt:lpstr>PowerPoint Presentation</vt:lpstr>
      <vt:lpstr>PowerPoint Presentation</vt:lpstr>
      <vt:lpstr>PowerPoint Presentation</vt:lpstr>
      <vt:lpstr>PowerPoint Presentation</vt:lpstr>
      <vt:lpstr>PowerPoint Presentation</vt:lpstr>
      <vt:lpstr>3D Scatter Plot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Gürpınar</dc:creator>
  <cp:lastModifiedBy>Melissa  Gürpınar</cp:lastModifiedBy>
  <cp:revision>6</cp:revision>
  <dcterms:created xsi:type="dcterms:W3CDTF">2023-05-13T23:30:19Z</dcterms:created>
  <dcterms:modified xsi:type="dcterms:W3CDTF">2023-05-21T11:11:42Z</dcterms:modified>
</cp:coreProperties>
</file>